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.png" ContentType="image/png"/>
  <Override PartName="/ppt/media/image12.png" ContentType="image/png"/>
  <Override PartName="/ppt/media/image11.png" ContentType="image/png"/>
  <Override PartName="/ppt/media/image13.png" ContentType="image/png"/>
  <Override PartName="/ppt/media/image10.gif" ContentType="image/gif"/>
  <Override PartName="/ppt/media/image9.gif" ContentType="image/gif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4.png" ContentType="image/png"/>
  <Override PartName="/ppt/media/image3.png" ContentType="image/png"/>
  <Override PartName="/ppt/media/image5.jpeg" ContentType="image/jpe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18480" y="354492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833760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7242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9366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5118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7242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9366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5118480" y="803160"/>
            <a:ext cx="6281640" cy="524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628164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888480" y="2350080"/>
            <a:ext cx="3498480" cy="1138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5118480" y="803160"/>
            <a:ext cx="6281640" cy="524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33760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118480" y="354492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833760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7242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9366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5118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7242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9366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5118480" y="803160"/>
            <a:ext cx="6281640" cy="524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628164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628164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888480" y="2350080"/>
            <a:ext cx="3498480" cy="1138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833760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5118480" y="354492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833760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7242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9366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5118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7242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9366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5118480" y="803160"/>
            <a:ext cx="6281640" cy="5248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628164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888480" y="2350080"/>
            <a:ext cx="3498480" cy="1138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833760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118480" y="354492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833760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7242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9366480" y="80316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5118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7242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9366480" y="3544920"/>
            <a:ext cx="202248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888480" y="2350080"/>
            <a:ext cx="3498480" cy="1138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524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337600" y="354492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8337600" y="803160"/>
            <a:ext cx="306540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5118480" y="3544920"/>
            <a:ext cx="6281640" cy="250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1" name="CustomShape 2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rgbClr val="000000">
                  <a:alpha val="20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rgbClr val="000000">
                  <a:alpha val="20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21" name="CustomShape 22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" name="PlaceHolder 25"/>
          <p:cNvSpPr>
            <a:spLocks noGrp="1"/>
          </p:cNvSpPr>
          <p:nvPr>
            <p:ph type="title"/>
          </p:nvPr>
        </p:nvSpPr>
        <p:spPr>
          <a:xfrm>
            <a:off x="1759320" y="2075400"/>
            <a:ext cx="8679600" cy="1748520"/>
          </a:xfrm>
          <a:prstGeom prst="rect">
            <a:avLst/>
          </a:prstGeom>
        </p:spPr>
        <p:txBody>
          <a:bodyPr lIns="228600" rIns="228600" tIns="228600" bIns="0" anchor="b">
            <a:normAutofit/>
          </a:bodyPr>
          <a:p>
            <a:pPr algn="ctr">
              <a:lnSpc>
                <a:spcPct val="80000"/>
              </a:lnSpc>
            </a:pPr>
            <a:r>
              <a:rPr b="0" lang="en-US" sz="5400" spc="-151" strike="noStrike">
                <a:solidFill>
                  <a:srgbClr val="fffeff"/>
                </a:solidFill>
                <a:latin typeface="Calibri Light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" name="PlaceHolder 26"/>
          <p:cNvSpPr>
            <a:spLocks noGrp="1"/>
          </p:cNvSpPr>
          <p:nvPr>
            <p:ph type="dt"/>
          </p:nvPr>
        </p:nvSpPr>
        <p:spPr>
          <a:xfrm>
            <a:off x="804600" y="320040"/>
            <a:ext cx="3657240" cy="319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302CBBC-1B25-4C25-9157-D7CCC9393D06}" type="datetime">
              <a:rPr b="0" lang="en-GB" sz="1000" spc="-1" strike="noStrike">
                <a:solidFill>
                  <a:srgbClr val="8b8b8b"/>
                </a:solidFill>
                <a:latin typeface="Rockwell"/>
              </a:rPr>
              <a:t>15/04/19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ftr"/>
          </p:nvPr>
        </p:nvSpPr>
        <p:spPr>
          <a:xfrm>
            <a:off x="804600" y="6226920"/>
            <a:ext cx="10588320" cy="319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7" name="PlaceHolder 28"/>
          <p:cNvSpPr>
            <a:spLocks noGrp="1"/>
          </p:cNvSpPr>
          <p:nvPr>
            <p:ph type="sldNum"/>
          </p:nvPr>
        </p:nvSpPr>
        <p:spPr>
          <a:xfrm>
            <a:off x="10469880" y="320040"/>
            <a:ext cx="914040" cy="319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E9E23BE-2FAA-45EF-86B7-B8E4B530CB49}" type="slidenum">
              <a:rPr b="0" lang="en-GB" sz="1000" spc="-1" strike="noStrike">
                <a:solidFill>
                  <a:srgbClr val="8b8b8b"/>
                </a:solidFill>
                <a:latin typeface="Rockwel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8" name="PlaceHolder 2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Rockwel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Rockwel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Rockwel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Rockwel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Rockwel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Rockwel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66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rgbClr val="000000">
                  <a:alpha val="20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10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" name="Group 23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88" name="CustomShape 24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25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26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" name="PlaceHolder 27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</p:spPr>
        <p:txBody>
          <a:bodyPr lIns="228600" rIns="228600" tIns="228600" bIns="2286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51" strike="noStrike">
                <a:solidFill>
                  <a:srgbClr val="fffeff"/>
                </a:solidFill>
                <a:latin typeface="Calibri Light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2" name="PlaceHolder 28"/>
          <p:cNvSpPr>
            <a:spLocks noGrp="1"/>
          </p:cNvSpPr>
          <p:nvPr>
            <p:ph type="body"/>
          </p:nvPr>
        </p:nvSpPr>
        <p:spPr>
          <a:xfrm>
            <a:off x="5118480" y="803160"/>
            <a:ext cx="6281640" cy="524844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Edit Master text styles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lvl="1" marL="864000" indent="-3240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Rockwell"/>
              </a:rPr>
              <a:t>Second level</a:t>
            </a:r>
            <a:endParaRPr b="0" lang="en-US" sz="1600" spc="-1" strike="noStrike">
              <a:solidFill>
                <a:srgbClr val="000000"/>
              </a:solidFill>
              <a:latin typeface="Rockwell"/>
            </a:endParaRPr>
          </a:p>
          <a:p>
            <a:pPr lvl="2" marL="1296000" indent="-2880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Rockwell"/>
              </a:rPr>
              <a:t>Third level</a:t>
            </a:r>
            <a:endParaRPr b="0" lang="en-US" sz="1400" spc="-1" strike="noStrike">
              <a:solidFill>
                <a:srgbClr val="000000"/>
              </a:solidFill>
              <a:latin typeface="Rockwell"/>
            </a:endParaRPr>
          </a:p>
          <a:p>
            <a:pPr lvl="3" marL="1728000" indent="-2160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Rockwell"/>
              </a:rPr>
              <a:t>Fourth level</a:t>
            </a:r>
            <a:endParaRPr b="0" lang="en-US" sz="1200" spc="-1" strike="noStrike">
              <a:solidFill>
                <a:srgbClr val="000000"/>
              </a:solidFill>
              <a:latin typeface="Rockwell"/>
            </a:endParaRPr>
          </a:p>
          <a:p>
            <a:pPr lvl="4" marL="2160000" indent="-2160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Rockwell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3" name="PlaceHolder 29"/>
          <p:cNvSpPr>
            <a:spLocks noGrp="1"/>
          </p:cNvSpPr>
          <p:nvPr>
            <p:ph type="dt"/>
          </p:nvPr>
        </p:nvSpPr>
        <p:spPr>
          <a:xfrm>
            <a:off x="804600" y="320040"/>
            <a:ext cx="3657240" cy="319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6269818-8A70-43DD-9EF2-9FC3F855A00B}" type="datetime">
              <a:rPr b="0" lang="en-GB" sz="1000" spc="-1" strike="noStrike">
                <a:solidFill>
                  <a:srgbClr val="8b8b8b"/>
                </a:solidFill>
                <a:latin typeface="Rockwell"/>
              </a:rPr>
              <a:t>15/04/19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94" name="PlaceHolder 30"/>
          <p:cNvSpPr>
            <a:spLocks noGrp="1"/>
          </p:cNvSpPr>
          <p:nvPr>
            <p:ph type="ftr"/>
          </p:nvPr>
        </p:nvSpPr>
        <p:spPr>
          <a:xfrm>
            <a:off x="804600" y="6226920"/>
            <a:ext cx="10588320" cy="319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95" name="PlaceHolder 31"/>
          <p:cNvSpPr>
            <a:spLocks noGrp="1"/>
          </p:cNvSpPr>
          <p:nvPr>
            <p:ph type="sldNum"/>
          </p:nvPr>
        </p:nvSpPr>
        <p:spPr>
          <a:xfrm>
            <a:off x="10469880" y="320040"/>
            <a:ext cx="914040" cy="319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C479D08-768C-4CF7-B6B2-237D1EA585A5}" type="slidenum">
              <a:rPr b="0" lang="en-GB" sz="1000" spc="-1" strike="noStrike">
                <a:solidFill>
                  <a:srgbClr val="8b8b8b"/>
                </a:solidFill>
                <a:latin typeface="Rockwel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133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rgbClr val="000000">
                  <a:alpha val="20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10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4" name="Group 23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155" name="CustomShape 24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25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26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8" name="PlaceHolder 27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</p:spPr>
        <p:txBody>
          <a:bodyPr lIns="228600" rIns="228600" tIns="228600" bIns="22860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51" strike="noStrike">
                <a:solidFill>
                  <a:srgbClr val="fffeff"/>
                </a:solidFill>
                <a:latin typeface="Calibri Light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59" name="PlaceHolder 28"/>
          <p:cNvSpPr>
            <a:spLocks noGrp="1"/>
          </p:cNvSpPr>
          <p:nvPr>
            <p:ph type="dt"/>
          </p:nvPr>
        </p:nvSpPr>
        <p:spPr>
          <a:xfrm>
            <a:off x="804600" y="320040"/>
            <a:ext cx="3657240" cy="319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86F013F-2B27-4AE9-ACB9-6E1CB5608872}" type="datetime">
              <a:rPr b="0" lang="en-GB" sz="1000" spc="-1" strike="noStrike">
                <a:solidFill>
                  <a:srgbClr val="8b8b8b"/>
                </a:solidFill>
                <a:latin typeface="Rockwell"/>
              </a:rPr>
              <a:t>15/04/19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60" name="PlaceHolder 29"/>
          <p:cNvSpPr>
            <a:spLocks noGrp="1"/>
          </p:cNvSpPr>
          <p:nvPr>
            <p:ph type="ftr"/>
          </p:nvPr>
        </p:nvSpPr>
        <p:spPr>
          <a:xfrm>
            <a:off x="804600" y="6226920"/>
            <a:ext cx="10588320" cy="319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61" name="PlaceHolder 30"/>
          <p:cNvSpPr>
            <a:spLocks noGrp="1"/>
          </p:cNvSpPr>
          <p:nvPr>
            <p:ph type="sldNum"/>
          </p:nvPr>
        </p:nvSpPr>
        <p:spPr>
          <a:xfrm>
            <a:off x="10469880" y="320040"/>
            <a:ext cx="914040" cy="319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D5D7184-6E8E-4A7A-A52A-21EFE220294A}" type="slidenum">
              <a:rPr b="0" lang="en-GB" sz="1000" spc="-1" strike="noStrike">
                <a:solidFill>
                  <a:srgbClr val="8b8b8b"/>
                </a:solidFill>
                <a:latin typeface="Rockwel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62" name="PlaceHolder 3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Rockwel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Rockwel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Rockwel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Rockwel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Rockwel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Rockwel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200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rgbClr val="000000">
                  <a:alpha val="20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10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1" name="Group 23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222" name="CustomShape 24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25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26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5" name="PlaceHolder 27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85000"/>
              </a:lnSpc>
            </a:pPr>
            <a:r>
              <a:rPr b="0" lang="en-US" sz="4000" spc="-151" strike="noStrike">
                <a:solidFill>
                  <a:srgbClr val="fffeff"/>
                </a:solidFill>
                <a:latin typeface="Calibri Light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26" name="PlaceHolder 28"/>
          <p:cNvSpPr>
            <a:spLocks noGrp="1"/>
          </p:cNvSpPr>
          <p:nvPr>
            <p:ph type="body"/>
          </p:nvPr>
        </p:nvSpPr>
        <p:spPr>
          <a:xfrm>
            <a:off x="5121000" y="803160"/>
            <a:ext cx="6269400" cy="23821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Edit Master text styles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lvl="1" marL="864000" indent="-3240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Rockwell"/>
              </a:rPr>
              <a:t>Second level</a:t>
            </a:r>
            <a:endParaRPr b="0" lang="en-US" sz="1600" spc="-1" strike="noStrike">
              <a:solidFill>
                <a:srgbClr val="000000"/>
              </a:solidFill>
              <a:latin typeface="Rockwell"/>
            </a:endParaRPr>
          </a:p>
          <a:p>
            <a:pPr lvl="2" marL="1296000" indent="-2880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Rockwell"/>
              </a:rPr>
              <a:t>Third level</a:t>
            </a:r>
            <a:endParaRPr b="0" lang="en-US" sz="1400" spc="-1" strike="noStrike">
              <a:solidFill>
                <a:srgbClr val="000000"/>
              </a:solidFill>
              <a:latin typeface="Rockwell"/>
            </a:endParaRPr>
          </a:p>
          <a:p>
            <a:pPr lvl="3" marL="1728000" indent="-2160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Rockwell"/>
              </a:rPr>
              <a:t>Fourth level</a:t>
            </a:r>
            <a:endParaRPr b="0" lang="en-US" sz="1200" spc="-1" strike="noStrike">
              <a:solidFill>
                <a:srgbClr val="000000"/>
              </a:solidFill>
              <a:latin typeface="Rockwell"/>
            </a:endParaRPr>
          </a:p>
          <a:p>
            <a:pPr lvl="4" marL="2160000" indent="-2160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Rockwell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27" name="PlaceHolder 29"/>
          <p:cNvSpPr>
            <a:spLocks noGrp="1"/>
          </p:cNvSpPr>
          <p:nvPr>
            <p:ph type="body"/>
          </p:nvPr>
        </p:nvSpPr>
        <p:spPr>
          <a:xfrm>
            <a:off x="5118480" y="3672000"/>
            <a:ext cx="6271560" cy="238320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Edit Master text styles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Rockwell"/>
              </a:rPr>
              <a:t>Second level</a:t>
            </a:r>
            <a:endParaRPr b="0" lang="en-US" sz="1600" spc="-1" strike="noStrike">
              <a:solidFill>
                <a:srgbClr val="000000"/>
              </a:solidFill>
              <a:latin typeface="Rockwell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en-US" sz="1400" spc="-1" strike="noStrike">
                <a:solidFill>
                  <a:srgbClr val="000000"/>
                </a:solidFill>
                <a:latin typeface="Rockwell"/>
              </a:rPr>
              <a:t>Third level</a:t>
            </a:r>
            <a:endParaRPr b="0" lang="en-US" sz="1400" spc="-1" strike="noStrike">
              <a:solidFill>
                <a:srgbClr val="000000"/>
              </a:solidFill>
              <a:latin typeface="Rockwell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en-US" sz="1200" spc="-1" strike="noStrike">
                <a:solidFill>
                  <a:srgbClr val="000000"/>
                </a:solidFill>
                <a:latin typeface="Rockwell"/>
              </a:rPr>
              <a:t>Fourth level</a:t>
            </a:r>
            <a:endParaRPr b="0" lang="en-US" sz="1200" spc="-1" strike="noStrike">
              <a:solidFill>
                <a:srgbClr val="000000"/>
              </a:solidFill>
              <a:latin typeface="Rockwell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en-US" sz="1200" spc="-1" strike="noStrike">
                <a:solidFill>
                  <a:srgbClr val="000000"/>
                </a:solidFill>
                <a:latin typeface="Rockwell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28" name="PlaceHolder 30"/>
          <p:cNvSpPr>
            <a:spLocks noGrp="1"/>
          </p:cNvSpPr>
          <p:nvPr>
            <p:ph type="dt"/>
          </p:nvPr>
        </p:nvSpPr>
        <p:spPr>
          <a:xfrm>
            <a:off x="804600" y="320040"/>
            <a:ext cx="3657240" cy="319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97D29F0-8157-4109-99DB-8D6F93738D10}" type="datetime">
              <a:rPr b="0" lang="en-GB" sz="1000" spc="-1" strike="noStrike">
                <a:solidFill>
                  <a:srgbClr val="8b8b8b"/>
                </a:solidFill>
                <a:latin typeface="Rockwell"/>
              </a:rPr>
              <a:t>15/04/19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229" name="PlaceHolder 31"/>
          <p:cNvSpPr>
            <a:spLocks noGrp="1"/>
          </p:cNvSpPr>
          <p:nvPr>
            <p:ph type="ftr"/>
          </p:nvPr>
        </p:nvSpPr>
        <p:spPr>
          <a:xfrm>
            <a:off x="804600" y="6226920"/>
            <a:ext cx="10588320" cy="319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30" name="PlaceHolder 32"/>
          <p:cNvSpPr>
            <a:spLocks noGrp="1"/>
          </p:cNvSpPr>
          <p:nvPr>
            <p:ph type="sldNum"/>
          </p:nvPr>
        </p:nvSpPr>
        <p:spPr>
          <a:xfrm>
            <a:off x="10469880" y="320040"/>
            <a:ext cx="914040" cy="319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0945062-591A-4904-8728-7336F4C96C88}" type="slidenum">
              <a:rPr b="0" lang="en-GB" sz="1000" spc="-1" strike="noStrike">
                <a:solidFill>
                  <a:srgbClr val="8b8b8b"/>
                </a:solidFill>
                <a:latin typeface="Rockwell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image" Target="../media/image10.gif"/><Relationship Id="rId3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8" name="Group 2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269" name="CustomShape 3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rgbClr val="f81b02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4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rgbClr val="f81b02">
                  <a:alpha val="18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5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rgbClr val="f81b02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6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rgbClr val="f81b02">
                  <a:alpha val="11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7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rgbClr val="f81b02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8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rgbClr val="f81b02">
                  <a:alpha val="8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9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7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10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rgbClr val="f81b02">
                  <a:alpha val="8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11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6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12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rgbClr val="f81b02">
                  <a:alpha val="6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13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rgbClr val="f81b02">
                  <a:alpha val="5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14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rgbClr val="f81b02">
                  <a:alpha val="5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15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4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16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3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17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18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4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19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4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20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rgbClr val="f81b02">
                  <a:alpha val="4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21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rgbClr val="f81b02">
                  <a:alpha val="3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8" name="TextShape 22"/>
          <p:cNvSpPr txBox="1"/>
          <p:nvPr/>
        </p:nvSpPr>
        <p:spPr>
          <a:xfrm>
            <a:off x="2037240" y="1263240"/>
            <a:ext cx="8246880" cy="311472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0" anchor="b">
            <a:normAutofit/>
          </a:bodyPr>
          <a:p>
            <a:pPr>
              <a:lnSpc>
                <a:spcPct val="80000"/>
              </a:lnSpc>
            </a:pPr>
            <a:r>
              <a:rPr b="0" lang="fr-FR" sz="7200" spc="-151" strike="noStrike">
                <a:solidFill>
                  <a:srgbClr val="f81b02"/>
                </a:solidFill>
                <a:latin typeface="TeX Gyre Adventor"/>
              </a:rPr>
              <a:t>MÉMÉTIQUE</a:t>
            </a:r>
            <a:endParaRPr b="0" lang="en-US" sz="72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9" name="TextShape 23"/>
          <p:cNvSpPr txBox="1"/>
          <p:nvPr/>
        </p:nvSpPr>
        <p:spPr>
          <a:xfrm>
            <a:off x="2037240" y="4560480"/>
            <a:ext cx="8299800" cy="1227960"/>
          </a:xfrm>
          <a:prstGeom prst="rect">
            <a:avLst/>
          </a:prstGeom>
          <a:noFill/>
          <a:ln>
            <a:noFill/>
          </a:ln>
        </p:spPr>
        <p:txBody>
          <a:bodyPr tIns="0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fr-FR" sz="2400" spc="-1" strike="noStrike" cap="all">
                <a:solidFill>
                  <a:srgbClr val="000000"/>
                </a:solidFill>
                <a:latin typeface="TeX Gyre Adventor"/>
              </a:rPr>
              <a:t>Folco bertini baldassini, AXEL DUCHAUD et BILEL MAJDOUB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90" name="CustomShape 24"/>
          <p:cNvSpPr/>
          <p:nvPr/>
        </p:nvSpPr>
        <p:spPr>
          <a:xfrm rot="10800000">
            <a:off x="1791000" y="3535920"/>
            <a:ext cx="300240" cy="258840"/>
          </a:xfrm>
          <a:prstGeom prst="triangle">
            <a:avLst>
              <a:gd name="adj" fmla="val 50000"/>
            </a:avLst>
          </a:prstGeom>
          <a:solidFill>
            <a:srgbClr val="f81b0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"/>
          <p:cNvSpPr/>
          <p:nvPr/>
        </p:nvSpPr>
        <p:spPr>
          <a:xfrm rot="21336000">
            <a:off x="296280" y="1026000"/>
            <a:ext cx="7298280" cy="5088240"/>
          </a:xfrm>
          <a:custGeom>
            <a:avLst/>
            <a:gdLst/>
            <a:ahLst/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rgbClr val="f81b0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3"/>
          <p:cNvSpPr/>
          <p:nvPr/>
        </p:nvSpPr>
        <p:spPr>
          <a:xfrm rot="18900000">
            <a:off x="3554280" y="-619200"/>
            <a:ext cx="9016200" cy="8033400"/>
          </a:xfrm>
          <a:custGeom>
            <a:avLst/>
            <a:gdLst/>
            <a:ahLst/>
            <a:rect l="l" t="t" r="r" b="b"/>
            <a:pathLst>
              <a:path w="9016699" h="8033868">
                <a:moveTo>
                  <a:pt x="6078066" y="782055"/>
                </a:moveTo>
                <a:lnTo>
                  <a:pt x="8705208" y="3409197"/>
                </a:lnTo>
                <a:lnTo>
                  <a:pt x="8793057" y="3617452"/>
                </a:lnTo>
                <a:cubicBezTo>
                  <a:pt x="8935615" y="3988374"/>
                  <a:pt x="9016699" y="4381324"/>
                  <a:pt x="9016699" y="4793120"/>
                </a:cubicBezTo>
                <a:cubicBezTo>
                  <a:pt x="9008675" y="4960329"/>
                  <a:pt x="8989449" y="5120121"/>
                  <a:pt x="8960084" y="5272709"/>
                </a:cubicBezTo>
                <a:lnTo>
                  <a:pt x="8920563" y="5444162"/>
                </a:lnTo>
                <a:lnTo>
                  <a:pt x="6620466" y="7744259"/>
                </a:lnTo>
                <a:lnTo>
                  <a:pt x="6480006" y="7795347"/>
                </a:lnTo>
                <a:cubicBezTo>
                  <a:pt x="5726471" y="8035167"/>
                  <a:pt x="4953020" y="8083925"/>
                  <a:pt x="4389696" y="7987178"/>
                </a:cubicBezTo>
                <a:cubicBezTo>
                  <a:pt x="4014146" y="7922680"/>
                  <a:pt x="3559510" y="7740111"/>
                  <a:pt x="3086984" y="7466023"/>
                </a:cubicBezTo>
                <a:lnTo>
                  <a:pt x="3024300" y="7426965"/>
                </a:lnTo>
                <a:lnTo>
                  <a:pt x="519567" y="4922232"/>
                </a:lnTo>
                <a:lnTo>
                  <a:pt x="419495" y="4733719"/>
                </a:lnTo>
                <a:cubicBezTo>
                  <a:pt x="181303" y="4258474"/>
                  <a:pt x="28977" y="3756361"/>
                  <a:pt x="3514" y="3245168"/>
                </a:cubicBezTo>
                <a:cubicBezTo>
                  <a:pt x="-112889" y="908287"/>
                  <a:pt x="2691131" y="-221884"/>
                  <a:pt x="4193329" y="36108"/>
                </a:cubicBezTo>
                <a:cubicBezTo>
                  <a:pt x="4662766" y="116730"/>
                  <a:pt x="5309837" y="354143"/>
                  <a:pt x="5977677" y="722908"/>
                </a:cubicBezTo>
                <a:close/>
              </a:path>
            </a:pathLst>
          </a:custGeom>
          <a:solidFill>
            <a:srgbClr val="454545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TextShape 4"/>
          <p:cNvSpPr txBox="1"/>
          <p:nvPr/>
        </p:nvSpPr>
        <p:spPr>
          <a:xfrm>
            <a:off x="807840" y="2350080"/>
            <a:ext cx="2441520" cy="245592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228600" anchor="ctr">
            <a:normAutofit/>
          </a:bodyPr>
          <a:p>
            <a:pPr>
              <a:lnSpc>
                <a:spcPct val="85000"/>
              </a:lnSpc>
            </a:pPr>
            <a:r>
              <a:rPr b="0" lang="fr-FR" sz="3200" spc="-151" strike="noStrike">
                <a:solidFill>
                  <a:srgbClr val="fffeff"/>
                </a:solidFill>
                <a:latin typeface="TeX Gyre Adventor"/>
              </a:rPr>
              <a:t>Définition</a:t>
            </a:r>
            <a:endParaRPr b="0" lang="en-US" sz="32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5" name="TextShape 5"/>
          <p:cNvSpPr txBox="1"/>
          <p:nvPr/>
        </p:nvSpPr>
        <p:spPr>
          <a:xfrm>
            <a:off x="4846320" y="1111320"/>
            <a:ext cx="6553800" cy="4635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28600" indent="-228240">
              <a:lnSpc>
                <a:spcPct val="120000"/>
              </a:lnSpc>
              <a:spcBef>
                <a:spcPts val="1199"/>
              </a:spcBef>
              <a:spcAft>
                <a:spcPts val="201"/>
              </a:spcAft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800" spc="-1" strike="noStrike">
                <a:solidFill>
                  <a:srgbClr val="ffffff"/>
                </a:solidFill>
                <a:latin typeface="TeX Gyre Adventor"/>
              </a:rPr>
              <a:t>Un </a:t>
            </a:r>
            <a:r>
              <a:rPr b="1" lang="fr-FR" sz="1800" spc="-1" strike="noStrike">
                <a:solidFill>
                  <a:srgbClr val="ffffff"/>
                </a:solidFill>
                <a:latin typeface="TeX Gyre Adventor"/>
              </a:rPr>
              <a:t>mème </a:t>
            </a:r>
            <a:r>
              <a:rPr b="0" lang="fr-FR" sz="1800" spc="-1" strike="noStrike">
                <a:solidFill>
                  <a:srgbClr val="ffffff"/>
                </a:solidFill>
                <a:latin typeface="TeX Gyre Adventor"/>
              </a:rPr>
              <a:t>est un élément culturel reconnaissable, répliqué et transmis par l'imitation du comportement d'un individu par d'autres individus. 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199"/>
              </a:spcBef>
              <a:spcAft>
                <a:spcPts val="201"/>
              </a:spcAft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800" spc="-1" strike="noStrike">
                <a:solidFill>
                  <a:srgbClr val="ffffff"/>
                </a:solidFill>
                <a:latin typeface="TeX Gyre Adventor"/>
              </a:rPr>
              <a:t>Il est définit  comme « un élément d'une culture (prise ici au sens de civilisation) pouvant être considéré comme transmis par des moyens non génétiques, en particulier par l'imitation »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1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297" name="CustomShape 2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3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4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5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6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7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8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9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10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11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12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rgbClr val="000000">
                  <a:alpha val="20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13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rgbClr val="000000">
                  <a:alpha val="20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14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15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16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17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18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19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20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6" name="Group 21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317" name="CustomShape 22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23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24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0" name="CustomShape 25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fff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1" name="Group 26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322" name="CustomShape 27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28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29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30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31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32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33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34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35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36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37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rgbClr val="000000">
                  <a:alpha val="10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38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rgbClr val="000000">
                  <a:alpha val="10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39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40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41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42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43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44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45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1" name="TextShape 46"/>
          <p:cNvSpPr txBox="1"/>
          <p:nvPr/>
        </p:nvSpPr>
        <p:spPr>
          <a:xfrm>
            <a:off x="7550640" y="1455480"/>
            <a:ext cx="4113360" cy="231228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0" anchor="b">
            <a:normAutofit/>
          </a:bodyPr>
          <a:p>
            <a:pPr>
              <a:lnSpc>
                <a:spcPct val="80000"/>
              </a:lnSpc>
            </a:pPr>
            <a:r>
              <a:rPr b="0" lang="fr-FR" sz="4000" spc="-151" strike="noStrike">
                <a:solidFill>
                  <a:srgbClr val="454545"/>
                </a:solidFill>
                <a:latin typeface="TeX Gyre Adventor"/>
              </a:rPr>
              <a:t>Environnement</a:t>
            </a:r>
            <a:endParaRPr b="0" lang="en-US" sz="4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42" name="CustomShape 47"/>
          <p:cNvSpPr/>
          <p:nvPr/>
        </p:nvSpPr>
        <p:spPr>
          <a:xfrm>
            <a:off x="807840" y="795600"/>
            <a:ext cx="5970240" cy="5248440"/>
          </a:xfrm>
          <a:prstGeom prst="rect">
            <a:avLst/>
          </a:prstGeom>
          <a:solidFill>
            <a:srgbClr val="ffffff"/>
          </a:solidFill>
          <a:ln w="19080">
            <a:solidFill>
              <a:srgbClr val="fcba0c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43" name="Picture 3" descr=""/>
          <p:cNvPicPr/>
          <p:nvPr/>
        </p:nvPicPr>
        <p:blipFill>
          <a:blip r:embed="rId1"/>
          <a:srcRect l="0" t="8389" r="4" b="4416"/>
          <a:stretch/>
        </p:blipFill>
        <p:spPr>
          <a:xfrm>
            <a:off x="972000" y="960120"/>
            <a:ext cx="1995480" cy="1735920"/>
          </a:xfrm>
          <a:prstGeom prst="rect">
            <a:avLst/>
          </a:prstGeom>
          <a:ln w="12600">
            <a:noFill/>
          </a:ln>
        </p:spPr>
      </p:pic>
      <p:sp>
        <p:nvSpPr>
          <p:cNvPr id="344" name="CustomShape 48"/>
          <p:cNvSpPr/>
          <p:nvPr/>
        </p:nvSpPr>
        <p:spPr>
          <a:xfrm rot="5400000">
            <a:off x="6750720" y="3291480"/>
            <a:ext cx="406800" cy="350640"/>
          </a:xfrm>
          <a:prstGeom prst="triangle">
            <a:avLst>
              <a:gd name="adj" fmla="val 50000"/>
            </a:avLst>
          </a:prstGeom>
          <a:solidFill>
            <a:srgbClr val="f81b0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Picture 38" descr=""/>
          <p:cNvPicPr/>
          <p:nvPr/>
        </p:nvPicPr>
        <p:blipFill>
          <a:blip r:embed="rId2"/>
          <a:stretch/>
        </p:blipFill>
        <p:spPr>
          <a:xfrm>
            <a:off x="4900680" y="1051920"/>
            <a:ext cx="1618920" cy="1609200"/>
          </a:xfrm>
          <a:prstGeom prst="rect">
            <a:avLst/>
          </a:prstGeom>
          <a:ln>
            <a:noFill/>
          </a:ln>
        </p:spPr>
      </p:pic>
      <p:pic>
        <p:nvPicPr>
          <p:cNvPr id="346" name="Picture 63" descr=""/>
          <p:cNvPicPr/>
          <p:nvPr/>
        </p:nvPicPr>
        <p:blipFill>
          <a:blip r:embed="rId3"/>
          <a:stretch/>
        </p:blipFill>
        <p:spPr>
          <a:xfrm>
            <a:off x="1097640" y="4572720"/>
            <a:ext cx="2742840" cy="1087920"/>
          </a:xfrm>
          <a:prstGeom prst="rect">
            <a:avLst/>
          </a:prstGeom>
          <a:ln>
            <a:noFill/>
          </a:ln>
        </p:spPr>
      </p:pic>
      <p:pic>
        <p:nvPicPr>
          <p:cNvPr id="347" name="Picture 128" descr=""/>
          <p:cNvPicPr/>
          <p:nvPr/>
        </p:nvPicPr>
        <p:blipFill>
          <a:blip r:embed="rId4"/>
          <a:stretch/>
        </p:blipFill>
        <p:spPr>
          <a:xfrm>
            <a:off x="4396320" y="3924360"/>
            <a:ext cx="2096640" cy="1584360"/>
          </a:xfrm>
          <a:prstGeom prst="rect">
            <a:avLst/>
          </a:prstGeom>
          <a:ln>
            <a:noFill/>
          </a:ln>
        </p:spPr>
      </p:pic>
      <p:pic>
        <p:nvPicPr>
          <p:cNvPr id="348" name="Picture 130" descr=""/>
          <p:cNvPicPr/>
          <p:nvPr/>
        </p:nvPicPr>
        <p:blipFill>
          <a:blip r:embed="rId5"/>
          <a:stretch/>
        </p:blipFill>
        <p:spPr>
          <a:xfrm>
            <a:off x="2786760" y="2183760"/>
            <a:ext cx="2017440" cy="204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f81b0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50" name="Group 2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351" name="CustomShape 3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4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5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6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7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8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9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10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11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12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13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14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15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16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17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18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rgbClr val="ffffff">
                  <a:alpha val="35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19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custDash>
                <a:ds d="10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20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21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22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23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2" name="CustomShape 24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rgbClr val="ffffff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TextShape 25"/>
          <p:cNvSpPr txBox="1"/>
          <p:nvPr/>
        </p:nvSpPr>
        <p:spPr>
          <a:xfrm>
            <a:off x="1925640" y="436320"/>
            <a:ext cx="5217840" cy="123012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228600">
            <a:normAutofit fontScale="57000"/>
          </a:bodyPr>
          <a:p>
            <a:pPr>
              <a:lnSpc>
                <a:spcPct val="85000"/>
              </a:lnSpc>
            </a:pPr>
            <a:r>
              <a:rPr b="0" lang="fr-FR" sz="3600" spc="-151" strike="noStrike">
                <a:solidFill>
                  <a:srgbClr val="f81b02"/>
                </a:solidFill>
                <a:latin typeface="TeX Gyre Adventor"/>
              </a:rPr>
              <a:t>Il y a des mèmes qui ont plus de facilité à survivre et à se diffuser.</a:t>
            </a:r>
            <a:endParaRPr b="0" lang="en-US" sz="36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74" name="CustomShape 26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rgbClr val="f81b0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TextShape 27"/>
          <p:cNvSpPr txBox="1"/>
          <p:nvPr/>
        </p:nvSpPr>
        <p:spPr>
          <a:xfrm>
            <a:off x="2311560" y="1747440"/>
            <a:ext cx="4136400" cy="3802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85840" indent="-28548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500" spc="-1" strike="noStrike">
                <a:solidFill>
                  <a:srgbClr val="000000"/>
                </a:solidFill>
                <a:latin typeface="TeX Gyre Adventor"/>
              </a:rPr>
              <a:t>différents réseaux ont des vitesses de diffusion différentes</a:t>
            </a:r>
            <a:endParaRPr b="0" lang="en-US" sz="1500" spc="-1" strike="noStrike">
              <a:solidFill>
                <a:srgbClr val="000000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500" spc="-1" strike="noStrike">
                <a:solidFill>
                  <a:srgbClr val="000000"/>
                </a:solidFill>
                <a:latin typeface="TeX Gyre Adventor"/>
              </a:rPr>
              <a:t>un mème réussit est forcement diffuse par la diffusion d’un compte important</a:t>
            </a:r>
            <a:endParaRPr b="0" lang="en-US" sz="1500" spc="-1" strike="noStrike">
              <a:solidFill>
                <a:srgbClr val="000000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500" spc="-1" strike="noStrike">
                <a:solidFill>
                  <a:srgbClr val="000000"/>
                </a:solidFill>
                <a:latin typeface="TeX Gyre Adventor"/>
              </a:rPr>
              <a:t>un mème contenant une choix A ou B a plus tendance à être diffusé</a:t>
            </a:r>
            <a:endParaRPr b="0" lang="en-US" sz="1500" spc="-1" strike="noStrike">
              <a:solidFill>
                <a:srgbClr val="000000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500" spc="-1" strike="noStrike">
                <a:solidFill>
                  <a:srgbClr val="000000"/>
                </a:solidFill>
                <a:latin typeface="TeX Gyre Adventor"/>
              </a:rPr>
              <a:t>en fonction du pays un reseaux est plus visible que les autres</a:t>
            </a:r>
            <a:endParaRPr b="0" lang="en-US" sz="1500" spc="-1" strike="noStrike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376" name="Picture 35" descr=""/>
          <p:cNvPicPr/>
          <p:nvPr/>
        </p:nvPicPr>
        <p:blipFill>
          <a:blip r:embed="rId1"/>
          <a:stretch/>
        </p:blipFill>
        <p:spPr>
          <a:xfrm>
            <a:off x="2081520" y="4724640"/>
            <a:ext cx="5161320" cy="1878480"/>
          </a:xfrm>
          <a:prstGeom prst="rect">
            <a:avLst/>
          </a:prstGeom>
          <a:ln>
            <a:noFill/>
          </a:ln>
        </p:spPr>
      </p:pic>
      <p:pic>
        <p:nvPicPr>
          <p:cNvPr id="377" name="Picture 37" descr=""/>
          <p:cNvPicPr/>
          <p:nvPr/>
        </p:nvPicPr>
        <p:blipFill>
          <a:blip r:embed="rId2"/>
          <a:stretch/>
        </p:blipFill>
        <p:spPr>
          <a:xfrm>
            <a:off x="6738480" y="2176200"/>
            <a:ext cx="5496840" cy="1727640"/>
          </a:xfrm>
          <a:prstGeom prst="rect">
            <a:avLst/>
          </a:prstGeom>
          <a:ln>
            <a:noFill/>
          </a:ln>
        </p:spPr>
      </p:pic>
      <p:pic>
        <p:nvPicPr>
          <p:cNvPr id="378" name="Picture 39" descr=""/>
          <p:cNvPicPr/>
          <p:nvPr/>
        </p:nvPicPr>
        <p:blipFill>
          <a:blip r:embed="rId3"/>
          <a:stretch/>
        </p:blipFill>
        <p:spPr>
          <a:xfrm>
            <a:off x="6872040" y="4663080"/>
            <a:ext cx="5071680" cy="193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0" name="Group 2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381" name="CustomShape 3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rgbClr val="f81b02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4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CustomShape 5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rgbClr val="f81b02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6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8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7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18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8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rgbClr val="f81b02">
                  <a:alpha val="18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9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10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11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rgbClr val="f81b02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12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3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13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rgbClr val="f81b02">
                  <a:alpha val="12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14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3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15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rgbClr val="f81b02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16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2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17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rgbClr val="f81b02">
                  <a:alpha val="8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18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rgbClr val="f81b02">
                  <a:alpha val="12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19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2000"/>
                </a:srgbClr>
              </a:solidFill>
              <a:custDash>
                <a:ds d="10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20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1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21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rgbClr val="f81b02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22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rgbClr val="f81b02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23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rgbClr val="f81b02">
                  <a:alpha val="8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2" name="TextShape 24"/>
          <p:cNvSpPr txBox="1"/>
          <p:nvPr/>
        </p:nvSpPr>
        <p:spPr>
          <a:xfrm>
            <a:off x="4067280" y="631080"/>
            <a:ext cx="6677280" cy="135288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228600" anchor="b">
            <a:normAutofit/>
          </a:bodyPr>
          <a:p>
            <a:pPr>
              <a:lnSpc>
                <a:spcPct val="85000"/>
              </a:lnSpc>
            </a:pPr>
            <a:r>
              <a:rPr b="0" lang="fr-FR" sz="3600" spc="-151" strike="noStrike">
                <a:solidFill>
                  <a:srgbClr val="000000"/>
                </a:solidFill>
                <a:latin typeface="TeX Gyre Adventor"/>
              </a:rPr>
              <a:t>Contraintes</a:t>
            </a:r>
            <a:endParaRPr b="0" lang="en-US" sz="36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03" name="TextShape 25"/>
          <p:cNvSpPr txBox="1"/>
          <p:nvPr/>
        </p:nvSpPr>
        <p:spPr>
          <a:xfrm>
            <a:off x="4067280" y="2161440"/>
            <a:ext cx="7275240" cy="389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2000" spc="-1" strike="noStrike">
                <a:solidFill>
                  <a:srgbClr val="000000"/>
                </a:solidFill>
                <a:latin typeface="TeX Gyre Adventor"/>
              </a:rPr>
              <a:t>Groupe réduit entre 50 et 400 individus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2000" spc="-1" strike="noStrike">
                <a:solidFill>
                  <a:srgbClr val="000000"/>
                </a:solidFill>
                <a:latin typeface="TeX Gyre Adventor"/>
              </a:rPr>
              <a:t>Liaison 'Amitié' et pas des 'Follows'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2000" spc="-1" strike="noStrike">
                <a:solidFill>
                  <a:srgbClr val="000000"/>
                </a:solidFill>
                <a:latin typeface="TeX Gyre Adventor"/>
              </a:rPr>
              <a:t>Fréquence des échanges marquée avec une probabilité entre 0 et 1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2000" spc="-1" strike="noStrike">
                <a:solidFill>
                  <a:srgbClr val="000000"/>
                </a:solidFill>
                <a:latin typeface="TeX Gyre Adventor"/>
              </a:rPr>
              <a:t>Loi de retour et variable 'degout'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05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rgbClr val="ffffff">
                  <a:alpha val="20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custDash>
                <a:ds d="10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rgbClr val="ffffff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6" name="Group 23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427" name="CustomShape 24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25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26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rgbClr val="f81b02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0" name="CustomShape 27"/>
          <p:cNvSpPr/>
          <p:nvPr/>
        </p:nvSpPr>
        <p:spPr>
          <a:xfrm>
            <a:off x="0" y="0"/>
            <a:ext cx="12192840" cy="6857640"/>
          </a:xfrm>
          <a:prstGeom prst="rect">
            <a:avLst/>
          </a:prstGeom>
          <a:solidFill>
            <a:srgbClr val="454545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1" name="Group 28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432" name="CustomShape 29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30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31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32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33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34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35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36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37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38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39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rgbClr val="ffffff">
                  <a:alpha val="35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40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rgbClr val="ffffff">
                  <a:alpha val="35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41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42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43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44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45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46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47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1" name="TextShape 48"/>
          <p:cNvSpPr txBox="1"/>
          <p:nvPr/>
        </p:nvSpPr>
        <p:spPr>
          <a:xfrm>
            <a:off x="1571400" y="4896000"/>
            <a:ext cx="5988600" cy="177732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228600">
            <a:normAutofit/>
          </a:bodyPr>
          <a:p>
            <a:pPr algn="ctr">
              <a:lnSpc>
                <a:spcPct val="85000"/>
              </a:lnSpc>
            </a:pPr>
            <a:r>
              <a:rPr b="0" lang="fr-FR" sz="4000" spc="-151" strike="noStrike">
                <a:solidFill>
                  <a:srgbClr val="ffffff"/>
                </a:solidFill>
                <a:latin typeface="TeX Gyre Adventor"/>
              </a:rPr>
              <a:t>Réactions différentes aux mèmes</a:t>
            </a:r>
            <a:endParaRPr b="0" lang="en-US" sz="4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52" name="CustomShape 49"/>
          <p:cNvSpPr/>
          <p:nvPr/>
        </p:nvSpPr>
        <p:spPr>
          <a:xfrm>
            <a:off x="0" y="0"/>
            <a:ext cx="12191760" cy="4537440"/>
          </a:xfrm>
          <a:custGeom>
            <a:avLst/>
            <a:gdLst/>
            <a:ahLst/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rgbClr val="ffffff"/>
          </a:solidFill>
          <a:ln w="4428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715680" y="72000"/>
            <a:ext cx="5747400" cy="431064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2"/>
          <a:stretch/>
        </p:blipFill>
        <p:spPr>
          <a:xfrm>
            <a:off x="5760000" y="144000"/>
            <a:ext cx="5400000" cy="405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-25560" y="9360"/>
            <a:ext cx="12191760" cy="6857640"/>
          </a:xfrm>
          <a:prstGeom prst="rect">
            <a:avLst/>
          </a:prstGeom>
          <a:solidFill>
            <a:srgbClr val="ffffff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6" name="Group 2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57" name="CustomShape 3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rgbClr val="f81b02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4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5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rgbClr val="f81b02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6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8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7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18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8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rgbClr val="f81b02">
                  <a:alpha val="18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9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10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rgbClr val="f81b02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11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rgbClr val="f81b02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12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3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13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rgbClr val="f81b02">
                  <a:alpha val="12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14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3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15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rgbClr val="f81b02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16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2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17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rgbClr val="f81b02">
                  <a:alpha val="8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18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rgbClr val="f81b02">
                  <a:alpha val="12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19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2000"/>
                </a:srgbClr>
              </a:solidFill>
              <a:custDash>
                <a:ds d="10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20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rgbClr val="f81b02">
                  <a:alpha val="11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21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rgbClr val="f81b02">
                  <a:alpha val="1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22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rgbClr val="f81b02">
                  <a:alpha val="2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23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rgbClr val="f81b02">
                  <a:alpha val="8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478" name="Table 24"/>
          <p:cNvGraphicFramePr/>
          <p:nvPr/>
        </p:nvGraphicFramePr>
        <p:xfrm>
          <a:off x="1155600" y="1477440"/>
          <a:ext cx="4554000" cy="1470240"/>
        </p:xfrm>
        <a:graphic>
          <a:graphicData uri="http://schemas.openxmlformats.org/drawingml/2006/table">
            <a:tbl>
              <a:tblPr/>
              <a:tblGrid>
                <a:gridCol w="1554840"/>
                <a:gridCol w="877320"/>
                <a:gridCol w="665280"/>
                <a:gridCol w="713520"/>
                <a:gridCol w="743400"/>
              </a:tblGrid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Survivance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81b0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50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81b0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100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81b0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200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81b0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400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81b02"/>
                    </a:solidFill>
                  </a:tcPr>
                </a:tc>
              </a:tr>
              <a:tr h="3492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0.2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10%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20%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50%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65%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cccc"/>
                    </a:solidFill>
                  </a:tcPr>
                </a:tc>
              </a:tr>
              <a:tr h="4071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0.3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10%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30%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7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45%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7e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0.5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0%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15%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cc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30%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9" name="Table 25"/>
          <p:cNvGraphicFramePr/>
          <p:nvPr/>
        </p:nvGraphicFramePr>
        <p:xfrm>
          <a:off x="1326960" y="3944160"/>
          <a:ext cx="4324320" cy="1482840"/>
        </p:xfrm>
        <a:graphic>
          <a:graphicData uri="http://schemas.openxmlformats.org/drawingml/2006/table">
            <a:tbl>
              <a:tblPr/>
              <a:tblGrid>
                <a:gridCol w="1151280"/>
                <a:gridCol w="790920"/>
                <a:gridCol w="723240"/>
                <a:gridCol w="848520"/>
                <a:gridCol w="810720"/>
              </a:tblGrid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Retour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fbf4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50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fbf4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100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fbf4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200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fbf4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400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fbf41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0.2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e8c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25%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e8c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65%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e8c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90%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e8c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98%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e8ce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0.3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3e8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15%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3e8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45%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3e8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75%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3e8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95%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3e8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0.5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e8c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e8c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35%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e8c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65%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e8c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80%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e8c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0" name="Table 26"/>
          <p:cNvGraphicFramePr/>
          <p:nvPr/>
        </p:nvGraphicFramePr>
        <p:xfrm>
          <a:off x="6672240" y="1471680"/>
          <a:ext cx="4454640" cy="1482840"/>
        </p:xfrm>
        <a:graphic>
          <a:graphicData uri="http://schemas.openxmlformats.org/drawingml/2006/table">
            <a:tbl>
              <a:tblPr/>
              <a:tblGrid>
                <a:gridCol w="1340640"/>
                <a:gridCol w="770040"/>
                <a:gridCol w="852480"/>
                <a:gridCol w="725760"/>
                <a:gridCol w="766080"/>
              </a:tblGrid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Diffusion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c771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50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c771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100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c771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200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c771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"/>
                        </a:rPr>
                        <a:t>400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c7715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0.2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6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15%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6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25%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6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40%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6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55%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6cc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0.3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b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b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15%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b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35%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b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45%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eebe7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0.5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6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0%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6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6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15%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6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"/>
                        </a:rPr>
                        <a:t>25%</a:t>
                      </a:r>
                      <a:endParaRPr b="0" lang="fr-FR" sz="1800" spc="-1" strike="noStrike">
                        <a:latin typeface="TeX Gyre Adventor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d6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" name="Table 27"/>
          <p:cNvGraphicFramePr/>
          <p:nvPr/>
        </p:nvGraphicFramePr>
        <p:xfrm>
          <a:off x="6248520" y="3857040"/>
          <a:ext cx="5148720" cy="1478520"/>
        </p:xfrm>
        <a:graphic>
          <a:graphicData uri="http://schemas.openxmlformats.org/drawingml/2006/table">
            <a:tbl>
              <a:tblPr/>
              <a:tblGrid>
                <a:gridCol w="1338840"/>
                <a:gridCol w="834840"/>
                <a:gridCol w="879840"/>
                <a:gridCol w="934200"/>
                <a:gridCol w="1161360"/>
              </a:tblGrid>
              <a:tr h="3664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*"/>
                        </a:rPr>
                        <a:t>Rapidité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c49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*"/>
                        </a:rPr>
                        <a:t>50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c49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*"/>
                        </a:rPr>
                        <a:t>100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c49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*"/>
                        </a:rPr>
                        <a:t>200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c49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TeX Gyre Adventor*"/>
                        </a:rPr>
                        <a:t>400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0c49f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0.2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9d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7.23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9d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9.12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9d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9.45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9d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8.36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9df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0.3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4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8.76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4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11.3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4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12.4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4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11.8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4ef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0.5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9d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N/A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9d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11.89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9d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14.39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9d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TeX Gyre Adventor*"/>
                        </a:rPr>
                        <a:t>13.4</a:t>
                      </a:r>
                      <a:endParaRPr b="0" lang="fr-FR" sz="1800" spc="-1" strike="noStrike">
                        <a:latin typeface="TeX Gyre Adventor*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e9d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rgbClr val="ffffff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3" name="Group 2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84" name="CustomShape 3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4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5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6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7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8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custDash>
                <a:ds d="5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9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10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11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2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3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14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15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16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7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18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rgbClr val="000000">
                  <a:alpha val="15000"/>
                </a:srgbClr>
              </a:solidFill>
              <a:custDash>
                <a:ds d="4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19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custDash>
                <a:ds d="1000000" sp="4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20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21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22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23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5" name="TextShape 24"/>
          <p:cNvSpPr txBox="1"/>
          <p:nvPr/>
        </p:nvSpPr>
        <p:spPr>
          <a:xfrm>
            <a:off x="1759320" y="798840"/>
            <a:ext cx="8673120" cy="104868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228600" anchor="ctr">
            <a:normAutofit/>
          </a:bodyPr>
          <a:p>
            <a:pPr algn="ctr">
              <a:lnSpc>
                <a:spcPct val="85000"/>
              </a:lnSpc>
            </a:pPr>
            <a:r>
              <a:rPr b="0" lang="fr-FR" sz="4000" spc="-151" strike="noStrike">
                <a:solidFill>
                  <a:srgbClr val="000000"/>
                </a:solidFill>
                <a:latin typeface="TeX Gyre Adventor"/>
              </a:rPr>
              <a:t>Conclusion</a:t>
            </a:r>
            <a:endParaRPr b="0" lang="en-US" sz="4000" spc="-1" strike="noStrike">
              <a:solidFill>
                <a:srgbClr val="000000"/>
              </a:solidFill>
              <a:latin typeface="Rockwell"/>
            </a:endParaRPr>
          </a:p>
        </p:txBody>
      </p:sp>
      <p:grpSp>
        <p:nvGrpSpPr>
          <p:cNvPr id="506" name="Group 25"/>
          <p:cNvGrpSpPr/>
          <p:nvPr/>
        </p:nvGrpSpPr>
        <p:grpSpPr>
          <a:xfrm>
            <a:off x="1030320" y="2382480"/>
            <a:ext cx="10130760" cy="3392280"/>
            <a:chOff x="1030320" y="2382480"/>
            <a:chExt cx="10130760" cy="3392280"/>
          </a:xfrm>
        </p:grpSpPr>
        <p:sp>
          <p:nvSpPr>
            <p:cNvPr id="507" name="CustomShape 26"/>
            <p:cNvSpPr/>
            <p:nvPr/>
          </p:nvSpPr>
          <p:spPr>
            <a:xfrm>
              <a:off x="1030320" y="2382480"/>
              <a:ext cx="1341000" cy="1341000"/>
            </a:xfrm>
            <a:prstGeom prst="ellipse">
              <a:avLst/>
            </a:prstGeom>
            <a:solidFill>
              <a:srgbClr val="fc771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27"/>
            <p:cNvSpPr/>
            <p:nvPr/>
          </p:nvSpPr>
          <p:spPr>
            <a:xfrm>
              <a:off x="1312200" y="2664360"/>
              <a:ext cx="777600" cy="77760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28"/>
            <p:cNvSpPr/>
            <p:nvPr/>
          </p:nvSpPr>
          <p:spPr>
            <a:xfrm>
              <a:off x="2658960" y="2382480"/>
              <a:ext cx="3161160" cy="1341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spcAft>
                  <a:spcPts val="629"/>
                </a:spcAft>
              </a:pPr>
              <a:r>
                <a:rPr b="0" lang="fr-FR" sz="1800" spc="-1" strike="noStrike">
                  <a:solidFill>
                    <a:srgbClr val="000000"/>
                  </a:solidFill>
                  <a:latin typeface="TeX Gyre Adventor"/>
                </a:rPr>
                <a:t>Différents types de liaison facilitént différrament la propagation des mèmes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10" name="CustomShape 29"/>
            <p:cNvSpPr/>
            <p:nvPr/>
          </p:nvSpPr>
          <p:spPr>
            <a:xfrm>
              <a:off x="6371280" y="2382480"/>
              <a:ext cx="1341000" cy="1341000"/>
            </a:xfrm>
            <a:prstGeom prst="ellipse">
              <a:avLst/>
            </a:prstGeom>
            <a:solidFill>
              <a:srgbClr val="afbf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30"/>
            <p:cNvSpPr/>
            <p:nvPr/>
          </p:nvSpPr>
          <p:spPr>
            <a:xfrm>
              <a:off x="6653160" y="2664360"/>
              <a:ext cx="777600" cy="7776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31"/>
            <p:cNvSpPr/>
            <p:nvPr/>
          </p:nvSpPr>
          <p:spPr>
            <a:xfrm>
              <a:off x="7999920" y="2382480"/>
              <a:ext cx="3161160" cy="1341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spcAft>
                  <a:spcPts val="629"/>
                </a:spcAft>
              </a:pPr>
              <a:r>
                <a:rPr b="0" lang="fr-FR" sz="1800" spc="-1" strike="noStrike">
                  <a:solidFill>
                    <a:srgbClr val="000000"/>
                  </a:solidFill>
                  <a:latin typeface="TeX Gyre Adventor"/>
                </a:rPr>
                <a:t>Un compte avec beaucoup de liaison est un facteur primaire dans la diffusion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13" name="CustomShape 32"/>
            <p:cNvSpPr/>
            <p:nvPr/>
          </p:nvSpPr>
          <p:spPr>
            <a:xfrm>
              <a:off x="1030320" y="4433760"/>
              <a:ext cx="1341000" cy="1341000"/>
            </a:xfrm>
            <a:prstGeom prst="ellipse">
              <a:avLst/>
            </a:prstGeom>
            <a:solidFill>
              <a:srgbClr val="50c49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33"/>
            <p:cNvSpPr/>
            <p:nvPr/>
          </p:nvSpPr>
          <p:spPr>
            <a:xfrm>
              <a:off x="1312200" y="4715280"/>
              <a:ext cx="777600" cy="77760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34"/>
            <p:cNvSpPr/>
            <p:nvPr/>
          </p:nvSpPr>
          <p:spPr>
            <a:xfrm>
              <a:off x="2658960" y="4433760"/>
              <a:ext cx="3161160" cy="1341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spcAft>
                  <a:spcPts val="629"/>
                </a:spcAft>
              </a:pPr>
              <a:r>
                <a:rPr b="0" lang="fr-FR" sz="1800" spc="-1" strike="noStrike">
                  <a:solidFill>
                    <a:srgbClr val="000000"/>
                  </a:solidFill>
                  <a:latin typeface="TeX Gyre Adventor"/>
                </a:rPr>
                <a:t>Un mème avec une choix A – B se diffuse majoiraterement mais ennuie statistiquement plus rapidement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16" name="CustomShape 35"/>
            <p:cNvSpPr/>
            <p:nvPr/>
          </p:nvSpPr>
          <p:spPr>
            <a:xfrm>
              <a:off x="6371280" y="4433760"/>
              <a:ext cx="1341000" cy="1341000"/>
            </a:xfrm>
            <a:prstGeom prst="ellipse">
              <a:avLst/>
            </a:prstGeom>
            <a:solidFill>
              <a:srgbClr val="3b95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36"/>
            <p:cNvSpPr/>
            <p:nvPr/>
          </p:nvSpPr>
          <p:spPr>
            <a:xfrm>
              <a:off x="6653160" y="4715280"/>
              <a:ext cx="777600" cy="7776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37"/>
            <p:cNvSpPr/>
            <p:nvPr/>
          </p:nvSpPr>
          <p:spPr>
            <a:xfrm>
              <a:off x="7999920" y="4433760"/>
              <a:ext cx="3161160" cy="1341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spcAft>
                  <a:spcPts val="629"/>
                </a:spcAft>
              </a:pPr>
              <a:r>
                <a:rPr b="0" lang="fr-FR" sz="1800" spc="-1" strike="noStrike">
                  <a:solidFill>
                    <a:srgbClr val="000000"/>
                  </a:solidFill>
                  <a:latin typeface="TeX Gyre Adventor"/>
                </a:rPr>
                <a:t>Un groupe d'individus (ex : pays) affronte des difficoltés à recevoir un mème qui navigue hors du groupe</a:t>
              </a:r>
              <a:endParaRPr b="0" lang="en-GB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0</TotalTime>
  <Application>LibreOffice/6.1.4.2$Linux_X86_64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2017-04-12T06:43:19Z</dcterms:created>
  <dc:creator/>
  <dc:description/>
  <dc:language>fr-FR</dc:language>
  <cp:lastModifiedBy/>
  <dcterms:modified xsi:type="dcterms:W3CDTF">2019-04-15T12:40:16Z</dcterms:modified>
  <cp:revision>12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Note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8</vt:i4>
  </property>
</Properties>
</file>